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6" name="Google Shape;19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5.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FFFFFF"/>
                </a:solidFill>
                <a:latin typeface="Calibri"/>
                <a:ea typeface="Calibri"/>
                <a:cs typeface="Calibri"/>
                <a:sym typeface="Calibri"/>
              </a:rPr>
              <a:t>Oscar Mendez</a:t>
            </a:r>
            <a:endParaRPr/>
          </a:p>
          <a:p>
            <a:pPr indent="0" lvl="0" marL="0" marR="0" rtl="0" algn="l">
              <a:spcBef>
                <a:spcPts val="0"/>
              </a:spcBef>
              <a:spcAft>
                <a:spcPts val="0"/>
              </a:spcAft>
              <a:buNone/>
            </a:pPr>
            <a:r>
              <a:rPr lang="en-US" sz="1800">
                <a:solidFill>
                  <a:srgbClr val="FFFFFF"/>
                </a:solidFill>
                <a:latin typeface="Arial"/>
                <a:ea typeface="Arial"/>
                <a:cs typeface="Arial"/>
                <a:sym typeface="Arial"/>
              </a:rPr>
              <a:t>May 5, 2024</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body"/>
          </p:nvPr>
        </p:nvSpPr>
        <p:spPr>
          <a:xfrm>
            <a:off x="770011" y="1825625"/>
            <a:ext cx="8975652"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rPr>
              <a:t>We apply </a:t>
            </a:r>
            <a:r>
              <a:rPr lang="en-US" sz="2200">
                <a:solidFill>
                  <a:srgbClr val="292929"/>
                </a:solidFill>
              </a:rPr>
              <a:t>exploratory</a:t>
            </a:r>
            <a:r>
              <a:rPr lang="en-US" sz="2200">
                <a:solidFill>
                  <a:srgbClr val="292929"/>
                </a:solidFill>
              </a:rPr>
              <a:t> data analyst to our data for us to be able to determine of best data for our model</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rPr>
              <a:t>Calculation was made per site of launch</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Char char="•"/>
            </a:pPr>
            <a:r>
              <a:rPr lang="en-US" sz="2200">
                <a:solidFill>
                  <a:srgbClr val="292929"/>
                </a:solidFill>
              </a:rPr>
              <a:t>Create a landing outcome label from the column outcome and save the results on csv.</a:t>
            </a:r>
            <a:endParaRPr sz="2200">
              <a:solidFill>
                <a:srgbClr val="292929"/>
              </a:solidFill>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data wrangling related notebooks, as an external reference and peer-review purpose</a:t>
            </a:r>
            <a:endParaRPr sz="2200">
              <a:solidFill>
                <a:srgbClr val="292929"/>
              </a:solidFill>
              <a:latin typeface="Arial"/>
              <a:ea typeface="Arial"/>
              <a:cs typeface="Arial"/>
              <a:sym typeface="Arial"/>
            </a:endParaRPr>
          </a:p>
          <a:p>
            <a:pPr indent="0" lvl="0" marL="0" marR="0" rtl="0" algn="l">
              <a:lnSpc>
                <a:spcPct val="90000"/>
              </a:lnSpc>
              <a:spcBef>
                <a:spcPts val="1000"/>
              </a:spcBef>
              <a:spcAft>
                <a:spcPts val="0"/>
              </a:spcAft>
              <a:buNone/>
            </a:pPr>
            <a:r>
              <a:t/>
            </a:r>
            <a:endParaRPr sz="2200">
              <a:solidFill>
                <a:srgbClr val="292929"/>
              </a:solidFill>
            </a:endParaRPr>
          </a:p>
          <a:p>
            <a:pPr indent="0" lvl="0" marL="0" marR="0" rtl="0" algn="l">
              <a:lnSpc>
                <a:spcPct val="90000"/>
              </a:lnSpc>
              <a:spcBef>
                <a:spcPts val="10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5" name="Google Shape;155;p24"/>
          <p:cNvPicPr preferRelativeResize="0"/>
          <p:nvPr/>
        </p:nvPicPr>
        <p:blipFill>
          <a:blip r:embed="rId4">
            <a:alphaModFix/>
          </a:blip>
          <a:stretch>
            <a:fillRect/>
          </a:stretch>
        </p:blipFill>
        <p:spPr>
          <a:xfrm>
            <a:off x="342900" y="3706850"/>
            <a:ext cx="4766300" cy="31511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2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summarize the analysis with variable and different </a:t>
            </a:r>
            <a:r>
              <a:rPr lang="en-US" sz="2200">
                <a:solidFill>
                  <a:srgbClr val="292929"/>
                </a:solidFill>
              </a:rPr>
              <a:t>relationship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EDA with data visualization notebook,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2" name="Google Shape;162;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63" name="Google Shape;163;p25"/>
          <p:cNvPicPr preferRelativeResize="0"/>
          <p:nvPr/>
        </p:nvPicPr>
        <p:blipFill>
          <a:blip r:embed="rId4">
            <a:alphaModFix/>
          </a:blip>
          <a:stretch>
            <a:fillRect/>
          </a:stretch>
        </p:blipFill>
        <p:spPr>
          <a:xfrm>
            <a:off x="5437946" y="3286650"/>
            <a:ext cx="4697827" cy="3571350"/>
          </a:xfrm>
          <a:prstGeom prst="rect">
            <a:avLst/>
          </a:prstGeom>
          <a:noFill/>
          <a:ln>
            <a:noFill/>
          </a:ln>
        </p:spPr>
      </p:pic>
      <p:pic>
        <p:nvPicPr>
          <p:cNvPr id="164" name="Google Shape;164;p25"/>
          <p:cNvPicPr preferRelativeResize="0"/>
          <p:nvPr/>
        </p:nvPicPr>
        <p:blipFill>
          <a:blip r:embed="rId5">
            <a:alphaModFix/>
          </a:blip>
          <a:stretch>
            <a:fillRect/>
          </a:stretch>
        </p:blipFill>
        <p:spPr>
          <a:xfrm>
            <a:off x="0" y="3342976"/>
            <a:ext cx="4667007" cy="3571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26"/>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load the SpaceX data to our </a:t>
            </a:r>
            <a:r>
              <a:rPr lang="en-US" sz="2200">
                <a:solidFill>
                  <a:srgbClr val="292929"/>
                </a:solidFill>
              </a:rPr>
              <a:t>SQLite</a:t>
            </a:r>
            <a:r>
              <a:rPr lang="en-US" sz="2200">
                <a:solidFill>
                  <a:srgbClr val="292929"/>
                </a:solidFill>
              </a:rPr>
              <a:t> Magic command on </a:t>
            </a:r>
            <a:r>
              <a:rPr lang="en-US" sz="2200">
                <a:solidFill>
                  <a:srgbClr val="292929"/>
                </a:solidFill>
              </a:rPr>
              <a:t>Jupyter Notebook, and make our data analysis.</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run our magic commands to run queries and find valuable data</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 Display the names of the site launches for the Falcon 9</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Summatory of the Payload Mass from the NASA (CSR)</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List total of success/failure launch missions</a:t>
            </a:r>
            <a:endParaRPr sz="2200">
              <a:solidFill>
                <a:srgbClr val="292929"/>
              </a:solidFill>
            </a:endParaRPr>
          </a:p>
          <a:p>
            <a:pPr indent="-368300" lvl="0" marL="457200" marR="0" rtl="0" algn="l">
              <a:lnSpc>
                <a:spcPct val="100000"/>
              </a:lnSpc>
              <a:spcBef>
                <a:spcPts val="0"/>
              </a:spcBef>
              <a:spcAft>
                <a:spcPts val="0"/>
              </a:spcAft>
              <a:buClr>
                <a:srgbClr val="292929"/>
              </a:buClr>
              <a:buSzPts val="2200"/>
              <a:buChar char="★"/>
            </a:pPr>
            <a:r>
              <a:rPr lang="en-US" sz="2200">
                <a:solidFill>
                  <a:srgbClr val="292929"/>
                </a:solidFill>
              </a:rPr>
              <a:t>Landing outcomes such as Failure drone ship or Success ground pad</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EDA with SQL notebook,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1" name="Google Shape;171;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p27"/>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I’ve mark and the launches sites with their marker, circle and lines to mark the success or failure of the landings.</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Identify by color the launching sites with the success and fail with the marker clusters.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Calculation of the distance between the railways, highways and coastlines.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Char char="•"/>
            </a:pPr>
            <a:r>
              <a:rPr lang="en-US" sz="2200">
                <a:solidFill>
                  <a:srgbClr val="292929"/>
                </a:solidFill>
              </a:rPr>
              <a:t>Notice</a:t>
            </a:r>
            <a:r>
              <a:rPr lang="en-US" sz="2200">
                <a:solidFill>
                  <a:srgbClr val="292929"/>
                </a:solidFill>
              </a:rPr>
              <a:t> why is important the </a:t>
            </a:r>
            <a:r>
              <a:rPr lang="en-US" sz="2200">
                <a:solidFill>
                  <a:srgbClr val="292929"/>
                </a:solidFill>
              </a:rPr>
              <a:t>surrounding</a:t>
            </a:r>
            <a:r>
              <a:rPr lang="en-US" sz="2200">
                <a:solidFill>
                  <a:srgbClr val="292929"/>
                </a:solidFill>
              </a:rPr>
              <a:t> of the launch sites.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interactive map with Folium map,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8" name="Google Shape;178;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 name="Google Shape;184;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lang="en-US" sz="2200">
                <a:solidFill>
                  <a:srgbClr val="292929"/>
                </a:solidFill>
              </a:rPr>
              <a:t>•We built an interactive dashboard with Plotly dash</a:t>
            </a:r>
            <a:endParaRPr sz="2200">
              <a:solidFill>
                <a:srgbClr val="292929"/>
              </a:solidFill>
            </a:endParaRPr>
          </a:p>
          <a:p>
            <a:pPr indent="0" lvl="0" marL="0" rtl="0" algn="l">
              <a:lnSpc>
                <a:spcPct val="115000"/>
              </a:lnSpc>
              <a:spcBef>
                <a:spcPts val="1400"/>
              </a:spcBef>
              <a:spcAft>
                <a:spcPts val="0"/>
              </a:spcAft>
              <a:buNone/>
            </a:pPr>
            <a:r>
              <a:rPr lang="en-US" sz="2200">
                <a:solidFill>
                  <a:srgbClr val="292929"/>
                </a:solidFill>
              </a:rPr>
              <a:t>•We plotted pie charts showing the total launches by a certain sites</a:t>
            </a:r>
            <a:endParaRPr sz="2200">
              <a:solidFill>
                <a:srgbClr val="292929"/>
              </a:solidFill>
            </a:endParaRPr>
          </a:p>
          <a:p>
            <a:pPr indent="0" lvl="0" marL="0" rtl="0" algn="l">
              <a:lnSpc>
                <a:spcPct val="115000"/>
              </a:lnSpc>
              <a:spcBef>
                <a:spcPts val="1400"/>
              </a:spcBef>
              <a:spcAft>
                <a:spcPts val="0"/>
              </a:spcAft>
              <a:buNone/>
            </a:pPr>
            <a:r>
              <a:rPr lang="en-US" sz="2200">
                <a:solidFill>
                  <a:srgbClr val="292929"/>
                </a:solidFill>
              </a:rPr>
              <a:t>•We plotted scatter graph showing the relationship with Outcome and Payload Mass (Kg) for the different booster version.</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Plotly Dash lab,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5" name="Google Shape;185;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loaded the data using numpy and pandas, transformed the data, split our data into training and testing.</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built different machine learning models and tune different hyperparameters using GridSearchCV.</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used accuracy as the metric for our model, improved the model using feature engineering and algorithm tuning.</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found the best performing classification model.</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your completed predictive analysis lab, 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2" name="Google Shape;192;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199" name="Google Shape;199;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32"/>
          <p:cNvSpPr txBox="1"/>
          <p:nvPr>
            <p:ph idx="1" type="body"/>
          </p:nvPr>
        </p:nvSpPr>
        <p:spPr>
          <a:xfrm>
            <a:off x="474150" y="1726325"/>
            <a:ext cx="9849600" cy="16461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a:t>
            </a:r>
            <a:r>
              <a:rPr lang="en-US" sz="2200">
                <a:solidFill>
                  <a:srgbClr val="292929"/>
                </a:solidFill>
              </a:rPr>
              <a:t>VAFB SLC 4E and KSC LC 39A has better success rate</a:t>
            </a:r>
            <a:endParaRPr/>
          </a:p>
        </p:txBody>
      </p:sp>
      <p:sp>
        <p:nvSpPr>
          <p:cNvPr id="212" name="Google Shape;21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3" name="Google Shape;213;p32"/>
          <p:cNvPicPr preferRelativeResize="0"/>
          <p:nvPr/>
        </p:nvPicPr>
        <p:blipFill>
          <a:blip r:embed="rId4">
            <a:alphaModFix/>
          </a:blip>
          <a:stretch>
            <a:fillRect/>
          </a:stretch>
        </p:blipFill>
        <p:spPr>
          <a:xfrm>
            <a:off x="-68200" y="3645627"/>
            <a:ext cx="12192000" cy="23799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33"/>
          <p:cNvSpPr txBox="1"/>
          <p:nvPr>
            <p:ph idx="1" type="body"/>
          </p:nvPr>
        </p:nvSpPr>
        <p:spPr>
          <a:xfrm>
            <a:off x="769975" y="2069750"/>
            <a:ext cx="9754800" cy="3019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More Payload Mass (Kg) has a higher success rate.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220" name="Google Shape;220;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1" name="Google Shape;221;p33"/>
          <p:cNvPicPr preferRelativeResize="0"/>
          <p:nvPr/>
        </p:nvPicPr>
        <p:blipFill>
          <a:blip r:embed="rId4">
            <a:alphaModFix/>
          </a:blip>
          <a:stretch>
            <a:fillRect/>
          </a:stretch>
        </p:blipFill>
        <p:spPr>
          <a:xfrm>
            <a:off x="0" y="2834367"/>
            <a:ext cx="12192002" cy="234461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34"/>
          <p:cNvSpPr txBox="1"/>
          <p:nvPr>
            <p:ph idx="1" type="body"/>
          </p:nvPr>
        </p:nvSpPr>
        <p:spPr>
          <a:xfrm>
            <a:off x="769981" y="2082125"/>
            <a:ext cx="105156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orbits ES-L1, GEO, SSO and VLEO had the best success rate</a:t>
            </a:r>
            <a:endParaRPr/>
          </a:p>
        </p:txBody>
      </p:sp>
      <p:sp>
        <p:nvSpPr>
          <p:cNvPr id="228" name="Google Shape;228;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29" name="Google Shape;229;p34"/>
          <p:cNvPicPr preferRelativeResize="0"/>
          <p:nvPr/>
        </p:nvPicPr>
        <p:blipFill>
          <a:blip r:embed="rId4">
            <a:alphaModFix/>
          </a:blip>
          <a:stretch>
            <a:fillRect/>
          </a:stretch>
        </p:blipFill>
        <p:spPr>
          <a:xfrm>
            <a:off x="2998249" y="2800349"/>
            <a:ext cx="5343525" cy="4057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35"/>
          <p:cNvSpPr txBox="1"/>
          <p:nvPr>
            <p:ph idx="1" type="body"/>
          </p:nvPr>
        </p:nvSpPr>
        <p:spPr>
          <a:xfrm>
            <a:off x="769983" y="2069750"/>
            <a:ext cx="10074000" cy="3811500"/>
          </a:xfrm>
          <a:prstGeom prst="rect">
            <a:avLst/>
          </a:prstGeom>
          <a:noFill/>
          <a:ln>
            <a:noFill/>
          </a:ln>
        </p:spPr>
        <p:txBody>
          <a:bodyPr anchorCtr="0" anchor="t" bIns="45700" lIns="91425" spcFirstLastPara="1" rIns="91425" wrap="square" tIns="45700">
            <a:normAutofit/>
          </a:bodyPr>
          <a:lstStyle/>
          <a:p>
            <a:pPr indent="-254000" lvl="0" marL="228600" marR="0" rtl="0" algn="l">
              <a:lnSpc>
                <a:spcPct val="100000"/>
              </a:lnSpc>
              <a:spcBef>
                <a:spcPts val="0"/>
              </a:spcBef>
              <a:spcAft>
                <a:spcPts val="0"/>
              </a:spcAft>
              <a:buClr>
                <a:srgbClr val="292929"/>
              </a:buClr>
              <a:buSzPts val="2600"/>
              <a:buFont typeface="Arial"/>
              <a:buChar char="•"/>
            </a:pPr>
            <a:r>
              <a:rPr lang="en-US" sz="1800"/>
              <a:t>You should see that in the LEO orbit the Success appears related to the number of flights; on the other hand, there seems to be no relationship between flight number when in GTO orbit.</a:t>
            </a:r>
            <a:endParaRPr sz="1800"/>
          </a:p>
        </p:txBody>
      </p:sp>
      <p:sp>
        <p:nvSpPr>
          <p:cNvPr id="236" name="Google Shape;23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7" name="Google Shape;237;p35"/>
          <p:cNvPicPr preferRelativeResize="0"/>
          <p:nvPr/>
        </p:nvPicPr>
        <p:blipFill>
          <a:blip r:embed="rId4">
            <a:alphaModFix/>
          </a:blip>
          <a:stretch>
            <a:fillRect/>
          </a:stretch>
        </p:blipFill>
        <p:spPr>
          <a:xfrm>
            <a:off x="2087799" y="3226549"/>
            <a:ext cx="7184950" cy="33755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36"/>
          <p:cNvSpPr txBox="1"/>
          <p:nvPr>
            <p:ph idx="1" type="body"/>
          </p:nvPr>
        </p:nvSpPr>
        <p:spPr>
          <a:xfrm>
            <a:off x="699032" y="1523250"/>
            <a:ext cx="102159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With heavy payloads the successful landing or positive landing rate are more for Polar,LEO and ISS. However for GTO we cannot distinguish this well as both positive landing rate and negative landing(unsuccessful mission) are both there here.</a:t>
            </a:r>
            <a:endParaRPr sz="2200">
              <a:solidFill>
                <a:srgbClr val="292929"/>
              </a:solidFill>
            </a:endParaRPr>
          </a:p>
        </p:txBody>
      </p:sp>
      <p:sp>
        <p:nvSpPr>
          <p:cNvPr id="244" name="Google Shape;24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5" name="Google Shape;245;p36"/>
          <p:cNvPicPr preferRelativeResize="0"/>
          <p:nvPr/>
        </p:nvPicPr>
        <p:blipFill>
          <a:blip r:embed="rId4">
            <a:alphaModFix/>
          </a:blip>
          <a:stretch>
            <a:fillRect/>
          </a:stretch>
        </p:blipFill>
        <p:spPr>
          <a:xfrm>
            <a:off x="2210675" y="3135250"/>
            <a:ext cx="7030383" cy="32919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37"/>
          <p:cNvSpPr txBox="1"/>
          <p:nvPr>
            <p:ph idx="1" type="body"/>
          </p:nvPr>
        </p:nvSpPr>
        <p:spPr>
          <a:xfrm>
            <a:off x="1804664" y="1591775"/>
            <a:ext cx="82056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Over the years since 2013 the success has been </a:t>
            </a:r>
            <a:r>
              <a:rPr lang="en-US" sz="2200">
                <a:solidFill>
                  <a:srgbClr val="292929"/>
                </a:solidFill>
              </a:rPr>
              <a:t>increasing</a:t>
            </a:r>
            <a:r>
              <a:rPr lang="en-US" sz="2200">
                <a:solidFill>
                  <a:srgbClr val="292929"/>
                </a:solidFill>
              </a:rPr>
              <a:t> </a:t>
            </a:r>
            <a:endParaRPr/>
          </a:p>
        </p:txBody>
      </p:sp>
      <p:sp>
        <p:nvSpPr>
          <p:cNvPr id="252" name="Google Shape;252;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3" name="Google Shape;253;p37"/>
          <p:cNvPicPr preferRelativeResize="0"/>
          <p:nvPr/>
        </p:nvPicPr>
        <p:blipFill>
          <a:blip r:embed="rId4">
            <a:alphaModFix/>
          </a:blip>
          <a:stretch>
            <a:fillRect/>
          </a:stretch>
        </p:blipFill>
        <p:spPr>
          <a:xfrm>
            <a:off x="3211713" y="2144725"/>
            <a:ext cx="5632175" cy="4282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38"/>
          <p:cNvSpPr txBox="1"/>
          <p:nvPr>
            <p:ph idx="1" type="body"/>
          </p:nvPr>
        </p:nvSpPr>
        <p:spPr>
          <a:xfrm>
            <a:off x="1380262" y="1801975"/>
            <a:ext cx="8525100" cy="26346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Below shows the magic command to find the unique launch sites</a:t>
            </a:r>
            <a:endParaRPr/>
          </a:p>
        </p:txBody>
      </p:sp>
      <p:sp>
        <p:nvSpPr>
          <p:cNvPr id="260" name="Google Shape;260;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1" name="Google Shape;261;p38"/>
          <p:cNvPicPr preferRelativeResize="0"/>
          <p:nvPr/>
        </p:nvPicPr>
        <p:blipFill>
          <a:blip r:embed="rId4">
            <a:alphaModFix/>
          </a:blip>
          <a:stretch>
            <a:fillRect/>
          </a:stretch>
        </p:blipFill>
        <p:spPr>
          <a:xfrm>
            <a:off x="1834266" y="2757650"/>
            <a:ext cx="7617075" cy="3887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We can see the below magic command for us to be able to </a:t>
            </a:r>
            <a:r>
              <a:rPr lang="en-US" sz="2200">
                <a:solidFill>
                  <a:srgbClr val="292929"/>
                </a:solidFill>
              </a:rPr>
              <a:t>query</a:t>
            </a:r>
            <a:r>
              <a:rPr lang="en-US" sz="2200">
                <a:solidFill>
                  <a:srgbClr val="292929"/>
                </a:solidFill>
              </a:rPr>
              <a:t> all the launch sites from the column “Launch_Site” that the name start with ‘CCA’</a:t>
            </a:r>
            <a:endParaRPr/>
          </a:p>
        </p:txBody>
      </p:sp>
      <p:sp>
        <p:nvSpPr>
          <p:cNvPr id="268" name="Google Shape;268;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69" name="Google Shape;269;p39"/>
          <p:cNvPicPr preferRelativeResize="0"/>
          <p:nvPr/>
        </p:nvPicPr>
        <p:blipFill>
          <a:blip r:embed="rId4">
            <a:alphaModFix/>
          </a:blip>
          <a:stretch>
            <a:fillRect/>
          </a:stretch>
        </p:blipFill>
        <p:spPr>
          <a:xfrm>
            <a:off x="0" y="3264914"/>
            <a:ext cx="12191999" cy="26456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Calculate the total sumatory for the Payload Mass on KG from all the customers with the word ‘NASA (CRS)’</a:t>
            </a:r>
            <a:endParaRPr/>
          </a:p>
        </p:txBody>
      </p:sp>
      <p:sp>
        <p:nvSpPr>
          <p:cNvPr id="276" name="Google Shape;276;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7" name="Google Shape;277;p40"/>
          <p:cNvPicPr preferRelativeResize="0"/>
          <p:nvPr/>
        </p:nvPicPr>
        <p:blipFill>
          <a:blip r:embed="rId4">
            <a:alphaModFix/>
          </a:blip>
          <a:stretch>
            <a:fillRect/>
          </a:stretch>
        </p:blipFill>
        <p:spPr>
          <a:xfrm>
            <a:off x="535095" y="3001557"/>
            <a:ext cx="10215424" cy="3024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4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Below is the average payload mass on kg from the booster version F9 v1.1 </a:t>
            </a:r>
            <a:endParaRPr/>
          </a:p>
        </p:txBody>
      </p:sp>
      <p:sp>
        <p:nvSpPr>
          <p:cNvPr id="284" name="Google Shape;284;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5" name="Google Shape;285;p41"/>
          <p:cNvPicPr preferRelativeResize="0"/>
          <p:nvPr/>
        </p:nvPicPr>
        <p:blipFill>
          <a:blip r:embed="rId4">
            <a:alphaModFix/>
          </a:blip>
          <a:stretch>
            <a:fillRect/>
          </a:stretch>
        </p:blipFill>
        <p:spPr>
          <a:xfrm>
            <a:off x="838200" y="3922455"/>
            <a:ext cx="10515600" cy="21031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4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Below is </a:t>
            </a:r>
            <a:r>
              <a:rPr lang="en-US" sz="2200">
                <a:solidFill>
                  <a:srgbClr val="292929"/>
                </a:solidFill>
                <a:latin typeface="Arial"/>
                <a:ea typeface="Arial"/>
                <a:cs typeface="Arial"/>
                <a:sym typeface="Arial"/>
              </a:rPr>
              <a:t>the dates of the first successful landing outcome on ground pad</a:t>
            </a:r>
            <a:endParaRPr/>
          </a:p>
        </p:txBody>
      </p:sp>
      <p:sp>
        <p:nvSpPr>
          <p:cNvPr id="292" name="Google Shape;292;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3" name="Google Shape;293;p42"/>
          <p:cNvPicPr preferRelativeResize="0"/>
          <p:nvPr/>
        </p:nvPicPr>
        <p:blipFill>
          <a:blip r:embed="rId4">
            <a:alphaModFix/>
          </a:blip>
          <a:stretch>
            <a:fillRect/>
          </a:stretch>
        </p:blipFill>
        <p:spPr>
          <a:xfrm>
            <a:off x="1277267" y="3531175"/>
            <a:ext cx="9637476" cy="249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4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N</a:t>
            </a:r>
            <a:r>
              <a:rPr lang="en-US" sz="2200">
                <a:solidFill>
                  <a:srgbClr val="292929"/>
                </a:solidFill>
                <a:latin typeface="Arial"/>
                <a:ea typeface="Arial"/>
                <a:cs typeface="Arial"/>
                <a:sym typeface="Arial"/>
              </a:rPr>
              <a:t>ames of boosters which have successfully landed on drone ship and had payload mass greater than 4000 but less than 6000</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t/>
            </a:r>
            <a:endParaRPr/>
          </a:p>
        </p:txBody>
      </p:sp>
      <p:sp>
        <p:nvSpPr>
          <p:cNvPr id="300" name="Google Shape;30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1" name="Google Shape;301;p43"/>
          <p:cNvPicPr preferRelativeResize="0"/>
          <p:nvPr/>
        </p:nvPicPr>
        <p:blipFill>
          <a:blip r:embed="rId4">
            <a:alphaModFix/>
          </a:blip>
          <a:stretch>
            <a:fillRect/>
          </a:stretch>
        </p:blipFill>
        <p:spPr>
          <a:xfrm>
            <a:off x="485775" y="3250163"/>
            <a:ext cx="11220450" cy="2486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601494" y="1400774"/>
            <a:ext cx="10881379" cy="5154100"/>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a:p>
          <a:p>
            <a:pPr indent="-228600" lvl="0" marL="228600" marR="0" rtl="0" algn="l">
              <a:lnSpc>
                <a:spcPct val="100000"/>
              </a:lnSpc>
              <a:spcBef>
                <a:spcPts val="1400"/>
              </a:spcBef>
              <a:spcAft>
                <a:spcPts val="0"/>
              </a:spcAft>
              <a:buClr>
                <a:srgbClr val="0070C0"/>
              </a:buClr>
              <a:buSzPts val="1200"/>
              <a:buFont typeface="Arial"/>
              <a:buNone/>
            </a:pPr>
            <a:r>
              <a:rPr lang="en-US" sz="1200">
                <a:solidFill>
                  <a:srgbClr val="0070C0"/>
                </a:solidFill>
                <a:latin typeface="Arial"/>
                <a:ea typeface="Arial"/>
                <a:cs typeface="Arial"/>
                <a:sym typeface="Arial"/>
              </a:rPr>
              <a:t> </a:t>
            </a:r>
            <a:r>
              <a:rPr lang="en-US" sz="1400">
                <a:solidFill>
                  <a:srgbClr val="0070C0"/>
                </a:solidFill>
                <a:latin typeface="Arial"/>
                <a:ea typeface="Arial"/>
                <a:cs typeface="Arial"/>
                <a:sym typeface="Arial"/>
              </a:rPr>
              <a:t>  </a:t>
            </a:r>
            <a:r>
              <a:rPr lang="en-US" sz="1400">
                <a:solidFill>
                  <a:srgbClr val="000000"/>
                </a:solidFill>
                <a:latin typeface="Arial"/>
                <a:ea typeface="Arial"/>
                <a:cs typeface="Arial"/>
                <a:sym typeface="Arial"/>
              </a:rPr>
              <a:t>-</a:t>
            </a:r>
            <a:r>
              <a:rPr b="0" lang="en-US" sz="1400">
                <a:solidFill>
                  <a:srgbClr val="000000"/>
                </a:solidFill>
                <a:latin typeface="Arial"/>
                <a:ea typeface="Arial"/>
                <a:cs typeface="Arial"/>
                <a:sym typeface="Arial"/>
              </a:rPr>
              <a:t>Data Collected </a:t>
            </a:r>
            <a:r>
              <a:rPr lang="en-US"/>
              <a:t>through</a:t>
            </a:r>
            <a:r>
              <a:rPr b="0" lang="en-US" sz="1400">
                <a:solidFill>
                  <a:srgbClr val="000000"/>
                </a:solidFill>
                <a:latin typeface="Arial"/>
                <a:ea typeface="Arial"/>
                <a:cs typeface="Arial"/>
                <a:sym typeface="Arial"/>
              </a:rPr>
              <a:t> API </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-Data Collected with API </a:t>
            </a:r>
            <a:r>
              <a:rPr lang="en-US"/>
              <a:t>Web Scraping</a:t>
            </a:r>
            <a:r>
              <a:rPr b="0" lang="en-US" sz="1400">
                <a:solidFill>
                  <a:srgbClr val="000000"/>
                </a:solidFill>
                <a:latin typeface="Arial"/>
                <a:ea typeface="Arial"/>
                <a:cs typeface="Arial"/>
                <a:sym typeface="Arial"/>
              </a:rPr>
              <a:t> </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-Data Wrangling</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-Exploratory Data Analysis with SQL</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-Exploratory Analysis with Data Visualization</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-Visual Analysis with Folium</a:t>
            </a:r>
            <a:endParaRPr/>
          </a:p>
          <a:p>
            <a:pPr indent="-228600" lvl="0" marL="228600" marR="0" rtl="0" algn="l">
              <a:lnSpc>
                <a:spcPct val="100000"/>
              </a:lnSpc>
              <a:spcBef>
                <a:spcPts val="1400"/>
              </a:spcBef>
              <a:spcAft>
                <a:spcPts val="0"/>
              </a:spcAft>
              <a:buClr>
                <a:srgbClr val="000000"/>
              </a:buClr>
              <a:buSzPts val="1400"/>
              <a:buFont typeface="Arial"/>
              <a:buNone/>
            </a:pPr>
            <a:r>
              <a:rPr b="0" lang="en-US" sz="1400">
                <a:solidFill>
                  <a:srgbClr val="000000"/>
                </a:solidFill>
                <a:latin typeface="Arial"/>
                <a:ea typeface="Arial"/>
                <a:cs typeface="Arial"/>
                <a:sym typeface="Arial"/>
              </a:rPr>
              <a:t>   -ML Predictions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a:p>
          <a:p>
            <a:pPr indent="-228600" lvl="0" marL="228600" marR="0" rtl="0" algn="l">
              <a:lnSpc>
                <a:spcPct val="100000"/>
              </a:lnSpc>
              <a:spcBef>
                <a:spcPts val="1400"/>
              </a:spcBef>
              <a:spcAft>
                <a:spcPts val="0"/>
              </a:spcAft>
              <a:buClr>
                <a:srgbClr val="000000"/>
              </a:buClr>
              <a:buSzPts val="1400"/>
              <a:buFont typeface="Arial"/>
              <a:buNone/>
            </a:pPr>
            <a:r>
              <a:rPr lang="en-US" sz="1400">
                <a:solidFill>
                  <a:srgbClr val="000000"/>
                </a:solidFill>
                <a:latin typeface="Arial"/>
                <a:ea typeface="Arial"/>
                <a:cs typeface="Arial"/>
                <a:sym typeface="Arial"/>
              </a:rPr>
              <a:t>   -Results of the EDA</a:t>
            </a:r>
            <a:endParaRPr/>
          </a:p>
          <a:p>
            <a:pPr indent="-228600" lvl="0" marL="228600" marR="0" rtl="0" algn="l">
              <a:lnSpc>
                <a:spcPct val="100000"/>
              </a:lnSpc>
              <a:spcBef>
                <a:spcPts val="1400"/>
              </a:spcBef>
              <a:spcAft>
                <a:spcPts val="0"/>
              </a:spcAft>
              <a:buClr>
                <a:srgbClr val="000000"/>
              </a:buClr>
              <a:buSzPts val="1400"/>
              <a:buFont typeface="Arial"/>
              <a:buNone/>
            </a:pPr>
            <a:r>
              <a:rPr lang="en-US" sz="1400">
                <a:solidFill>
                  <a:srgbClr val="000000"/>
                </a:solidFill>
                <a:latin typeface="Arial"/>
                <a:ea typeface="Arial"/>
                <a:cs typeface="Arial"/>
                <a:sym typeface="Arial"/>
              </a:rPr>
              <a:t>   -Screenshot of analysis</a:t>
            </a:r>
            <a:endParaRPr/>
          </a:p>
          <a:p>
            <a:pPr indent="-228600" lvl="0" marL="228600" marR="0" rtl="0" algn="l">
              <a:lnSpc>
                <a:spcPct val="100000"/>
              </a:lnSpc>
              <a:spcBef>
                <a:spcPts val="1400"/>
              </a:spcBef>
              <a:spcAft>
                <a:spcPts val="0"/>
              </a:spcAft>
              <a:buClr>
                <a:srgbClr val="000000"/>
              </a:buClr>
              <a:buSzPts val="1400"/>
              <a:buFont typeface="Arial"/>
              <a:buNone/>
            </a:pPr>
            <a:r>
              <a:rPr lang="en-US" sz="1400">
                <a:solidFill>
                  <a:srgbClr val="000000"/>
                </a:solidFill>
                <a:latin typeface="Arial"/>
                <a:ea typeface="Arial"/>
                <a:cs typeface="Arial"/>
                <a:sym typeface="Arial"/>
              </a:rPr>
              <a:t>   -Predictions of the ML Analysis</a:t>
            </a:r>
            <a:endParaRPr/>
          </a:p>
          <a:p>
            <a:pPr indent="-228600" lvl="0" marL="228600" marR="0" rtl="0" algn="l">
              <a:lnSpc>
                <a:spcPct val="100000"/>
              </a:lnSpc>
              <a:spcBef>
                <a:spcPts val="1400"/>
              </a:spcBef>
              <a:spcAft>
                <a:spcPts val="0"/>
              </a:spcAft>
              <a:buClr>
                <a:srgbClr val="575757"/>
              </a:buClr>
              <a:buSzPts val="1400"/>
              <a:buFont typeface="Arial"/>
              <a:buChar char="•"/>
            </a:pPr>
            <a:r>
              <a:t/>
            </a:r>
            <a:endParaRPr sz="1400">
              <a:solidFill>
                <a:srgbClr val="000000"/>
              </a:solidFill>
              <a:latin typeface="Arial"/>
              <a:ea typeface="Arial"/>
              <a:cs typeface="Arial"/>
              <a:sym typeface="Aria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7" name="Google Shape;307;p4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Calcula</a:t>
            </a:r>
            <a:r>
              <a:rPr lang="en-US" sz="2200">
                <a:solidFill>
                  <a:srgbClr val="292929"/>
                </a:solidFill>
              </a:rPr>
              <a:t>tion of </a:t>
            </a:r>
            <a:r>
              <a:rPr lang="en-US" sz="2200">
                <a:solidFill>
                  <a:srgbClr val="292929"/>
                </a:solidFill>
                <a:latin typeface="Arial"/>
                <a:ea typeface="Arial"/>
                <a:cs typeface="Arial"/>
                <a:sym typeface="Arial"/>
              </a:rPr>
              <a:t>the total number of successful and failure mission outcomes with magic commands</a:t>
            </a:r>
            <a:endParaRPr/>
          </a:p>
          <a:p>
            <a:pPr indent="0" lvl="0" marL="0" marR="0" rtl="0" algn="l">
              <a:lnSpc>
                <a:spcPct val="100000"/>
              </a:lnSpc>
              <a:spcBef>
                <a:spcPts val="1400"/>
              </a:spcBef>
              <a:spcAft>
                <a:spcPts val="0"/>
              </a:spcAft>
              <a:buNone/>
            </a:pPr>
            <a:r>
              <a:t/>
            </a:r>
            <a:endParaRPr/>
          </a:p>
        </p:txBody>
      </p:sp>
      <p:sp>
        <p:nvSpPr>
          <p:cNvPr id="308" name="Google Shape;308;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09" name="Google Shape;309;p44"/>
          <p:cNvPicPr preferRelativeResize="0"/>
          <p:nvPr/>
        </p:nvPicPr>
        <p:blipFill>
          <a:blip r:embed="rId4">
            <a:alphaModFix/>
          </a:blip>
          <a:stretch>
            <a:fillRect/>
          </a:stretch>
        </p:blipFill>
        <p:spPr>
          <a:xfrm>
            <a:off x="1318854" y="2830379"/>
            <a:ext cx="9417875" cy="3596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sp>
        <p:nvSpPr>
          <p:cNvPr id="314" name="Google Shape;314;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p45"/>
          <p:cNvSpPr txBox="1"/>
          <p:nvPr>
            <p:ph idx="1" type="body"/>
          </p:nvPr>
        </p:nvSpPr>
        <p:spPr>
          <a:xfrm>
            <a:off x="722710" y="1380963"/>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N</a:t>
            </a:r>
            <a:r>
              <a:rPr lang="en-US" sz="2200">
                <a:solidFill>
                  <a:srgbClr val="292929"/>
                </a:solidFill>
                <a:latin typeface="Arial"/>
                <a:ea typeface="Arial"/>
                <a:cs typeface="Arial"/>
                <a:sym typeface="Arial"/>
              </a:rPr>
              <a:t>ames of the booster which have carried the maximum payload mass</a:t>
            </a:r>
            <a:endParaRPr/>
          </a:p>
        </p:txBody>
      </p:sp>
      <p:sp>
        <p:nvSpPr>
          <p:cNvPr id="316" name="Google Shape;316;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17" name="Google Shape;317;p45"/>
          <p:cNvPicPr preferRelativeResize="0"/>
          <p:nvPr/>
        </p:nvPicPr>
        <p:blipFill>
          <a:blip r:embed="rId4">
            <a:alphaModFix/>
          </a:blip>
          <a:stretch>
            <a:fillRect/>
          </a:stretch>
        </p:blipFill>
        <p:spPr>
          <a:xfrm>
            <a:off x="1317825" y="2279325"/>
            <a:ext cx="9556349" cy="4049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3" name="Google Shape;323;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List of the failed landing_outcomes in drone ship, their booster versions, and launch site names for in year 2015</a:t>
            </a:r>
            <a:endParaRPr sz="2800">
              <a:solidFill>
                <a:srgbClr val="292929"/>
              </a:solidFill>
              <a:latin typeface="Arial"/>
              <a:ea typeface="Arial"/>
              <a:cs typeface="Arial"/>
              <a:sym typeface="Arial"/>
            </a:endParaRPr>
          </a:p>
        </p:txBody>
      </p:sp>
      <p:sp>
        <p:nvSpPr>
          <p:cNvPr id="324" name="Google Shape;324;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5" name="Google Shape;325;p46"/>
          <p:cNvPicPr preferRelativeResize="0"/>
          <p:nvPr/>
        </p:nvPicPr>
        <p:blipFill>
          <a:blip r:embed="rId4">
            <a:alphaModFix/>
          </a:blip>
          <a:stretch>
            <a:fillRect/>
          </a:stretch>
        </p:blipFill>
        <p:spPr>
          <a:xfrm>
            <a:off x="0" y="3637741"/>
            <a:ext cx="12191999" cy="204196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1" name="Google Shape;331;p4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C</a:t>
            </a:r>
            <a:r>
              <a:rPr lang="en-US" sz="2200">
                <a:solidFill>
                  <a:srgbClr val="292929"/>
                </a:solidFill>
                <a:latin typeface="Arial"/>
                <a:ea typeface="Arial"/>
                <a:cs typeface="Arial"/>
                <a:sym typeface="Arial"/>
              </a:rPr>
              <a:t>ount of landing outcomes (such as Failure (drone ship) or Success (ground pad)) between the date 2010-06-04 and 2017-03-20, in descending order</a:t>
            </a:r>
            <a:endParaRPr/>
          </a:p>
        </p:txBody>
      </p:sp>
      <p:sp>
        <p:nvSpPr>
          <p:cNvPr id="332" name="Google Shape;332;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3" name="Google Shape;333;p47"/>
          <p:cNvPicPr preferRelativeResize="0"/>
          <p:nvPr/>
        </p:nvPicPr>
        <p:blipFill>
          <a:blip r:embed="rId4">
            <a:alphaModFix/>
          </a:blip>
          <a:stretch>
            <a:fillRect/>
          </a:stretch>
        </p:blipFill>
        <p:spPr>
          <a:xfrm>
            <a:off x="866375" y="2858798"/>
            <a:ext cx="10322849" cy="3166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2" name="Shape 342"/>
        <p:cNvGrpSpPr/>
        <p:nvPr/>
      </p:nvGrpSpPr>
      <p:grpSpPr>
        <a:xfrm>
          <a:off x="0" y="0"/>
          <a:ext cx="0" cy="0"/>
          <a:chOff x="0" y="0"/>
          <a:chExt cx="0" cy="0"/>
        </a:xfrm>
      </p:grpSpPr>
      <p:sp>
        <p:nvSpPr>
          <p:cNvPr id="343" name="Google Shape;343;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Locations (Folium)</a:t>
            </a:r>
            <a:endParaRPr/>
          </a:p>
        </p:txBody>
      </p:sp>
      <p:pic>
        <p:nvPicPr>
          <p:cNvPr id="345" name="Google Shape;345;p49"/>
          <p:cNvPicPr preferRelativeResize="0"/>
          <p:nvPr/>
        </p:nvPicPr>
        <p:blipFill>
          <a:blip r:embed="rId4">
            <a:alphaModFix/>
          </a:blip>
          <a:stretch>
            <a:fillRect/>
          </a:stretch>
        </p:blipFill>
        <p:spPr>
          <a:xfrm>
            <a:off x="2718337" y="2533050"/>
            <a:ext cx="6755325" cy="4045301"/>
          </a:xfrm>
          <a:prstGeom prst="rect">
            <a:avLst/>
          </a:prstGeom>
          <a:noFill/>
          <a:ln>
            <a:noFill/>
          </a:ln>
        </p:spPr>
      </p:pic>
      <p:sp>
        <p:nvSpPr>
          <p:cNvPr id="346" name="Google Shape;346;p49"/>
          <p:cNvSpPr txBox="1"/>
          <p:nvPr>
            <p:ph idx="1" type="body"/>
          </p:nvPr>
        </p:nvSpPr>
        <p:spPr>
          <a:xfrm>
            <a:off x="1540110" y="1253388"/>
            <a:ext cx="97455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One of the benefits of being close to the Equator line is the extra speed boost from the Earth's rotation saves on fuel that would be used to help the rocket achieve the proper speed</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pic>
        <p:nvPicPr>
          <p:cNvPr id="351" name="Google Shape;351;p50"/>
          <p:cNvPicPr preferRelativeResize="0"/>
          <p:nvPr/>
        </p:nvPicPr>
        <p:blipFill>
          <a:blip r:embed="rId4">
            <a:alphaModFix/>
          </a:blip>
          <a:stretch>
            <a:fillRect/>
          </a:stretch>
        </p:blipFill>
        <p:spPr>
          <a:xfrm>
            <a:off x="1266560" y="2183901"/>
            <a:ext cx="8134178" cy="4351350"/>
          </a:xfrm>
          <a:prstGeom prst="rect">
            <a:avLst/>
          </a:prstGeom>
          <a:noFill/>
          <a:ln>
            <a:noFill/>
          </a:ln>
        </p:spPr>
      </p:pic>
      <p:sp>
        <p:nvSpPr>
          <p:cNvPr id="352" name="Google Shape;352;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50"/>
          <p:cNvSpPr txBox="1"/>
          <p:nvPr>
            <p:ph idx="1" type="body"/>
          </p:nvPr>
        </p:nvSpPr>
        <p:spPr>
          <a:xfrm>
            <a:off x="1155010" y="1559300"/>
            <a:ext cx="9745500" cy="4351200"/>
          </a:xfrm>
          <a:prstGeom prst="rect">
            <a:avLst/>
          </a:prstGeom>
          <a:noFill/>
          <a:ln>
            <a:noFill/>
          </a:ln>
        </p:spPr>
        <p:txBody>
          <a:bodyPr anchorCtr="0" anchor="t" bIns="45700" lIns="91425" spcFirstLastPara="1" rIns="91425" wrap="square" tIns="45700">
            <a:normAutofit/>
          </a:bodyPr>
          <a:lstStyle/>
          <a:p>
            <a:pPr indent="0" lvl="0" marL="457200" marR="0" rtl="0" algn="l">
              <a:lnSpc>
                <a:spcPct val="100000"/>
              </a:lnSpc>
              <a:spcBef>
                <a:spcPts val="1400"/>
              </a:spcBef>
              <a:spcAft>
                <a:spcPts val="0"/>
              </a:spcAft>
              <a:buNone/>
            </a:pPr>
            <a:r>
              <a:rPr lang="en-US" sz="2200">
                <a:solidFill>
                  <a:srgbClr val="292929"/>
                </a:solidFill>
              </a:rPr>
              <a:t>Color Code the success launches and fail for better reference</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ts val="2800"/>
              <a:buFont typeface="Arial"/>
              <a:buNone/>
            </a:pPr>
            <a:r>
              <a:t/>
            </a:r>
            <a:endParaRPr sz="2800">
              <a:solidFill>
                <a:srgbClr val="292929"/>
              </a:solidFill>
              <a:latin typeface="Calibri"/>
              <a:ea typeface="Calibri"/>
              <a:cs typeface="Calibri"/>
              <a:sym typeface="Calibri"/>
            </a:endParaRPr>
          </a:p>
        </p:txBody>
      </p:sp>
      <p:sp>
        <p:nvSpPr>
          <p:cNvPr id="354" name="Google Shape;354;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vs Fail</a:t>
            </a:r>
            <a:endParaRPr/>
          </a:p>
        </p:txBody>
      </p:sp>
      <p:pic>
        <p:nvPicPr>
          <p:cNvPr id="355" name="Google Shape;355;p50"/>
          <p:cNvPicPr preferRelativeResize="0"/>
          <p:nvPr/>
        </p:nvPicPr>
        <p:blipFill>
          <a:blip r:embed="rId5">
            <a:alphaModFix/>
          </a:blip>
          <a:stretch>
            <a:fillRect/>
          </a:stretch>
        </p:blipFill>
        <p:spPr>
          <a:xfrm>
            <a:off x="1478150" y="2737475"/>
            <a:ext cx="2078850" cy="1383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pic>
        <p:nvPicPr>
          <p:cNvPr id="360" name="Google Shape;360;p51"/>
          <p:cNvPicPr preferRelativeResize="0"/>
          <p:nvPr/>
        </p:nvPicPr>
        <p:blipFill>
          <a:blip r:embed="rId4">
            <a:alphaModFix/>
          </a:blip>
          <a:stretch>
            <a:fillRect/>
          </a:stretch>
        </p:blipFill>
        <p:spPr>
          <a:xfrm>
            <a:off x="1293038" y="2323213"/>
            <a:ext cx="9469525" cy="3811075"/>
          </a:xfrm>
          <a:prstGeom prst="rect">
            <a:avLst/>
          </a:prstGeom>
          <a:noFill/>
          <a:ln>
            <a:noFill/>
          </a:ln>
        </p:spPr>
      </p:pic>
      <p:sp>
        <p:nvSpPr>
          <p:cNvPr id="361" name="Google Shape;36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2" name="Google Shape;362;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Importance of different transportation and secure methods</a:t>
            </a:r>
            <a:endParaRPr sz="4000">
              <a:solidFill>
                <a:srgbClr val="0B49CB"/>
              </a:solidFill>
            </a:endParaRPr>
          </a:p>
        </p:txBody>
      </p:sp>
      <p:sp>
        <p:nvSpPr>
          <p:cNvPr id="363" name="Google Shape;363;p51"/>
          <p:cNvSpPr txBox="1"/>
          <p:nvPr>
            <p:ph idx="1" type="body"/>
          </p:nvPr>
        </p:nvSpPr>
        <p:spPr>
          <a:xfrm>
            <a:off x="147950" y="1399200"/>
            <a:ext cx="11971500" cy="4314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it is really important to be close to the railways, highways for easy transportation of parts or materials, and be as far of the </a:t>
            </a:r>
            <a:r>
              <a:rPr lang="en-US" sz="2200">
                <a:solidFill>
                  <a:srgbClr val="292929"/>
                </a:solidFill>
              </a:rPr>
              <a:t>cities</a:t>
            </a:r>
            <a:r>
              <a:rPr lang="en-US" sz="2200">
                <a:solidFill>
                  <a:srgbClr val="292929"/>
                </a:solidFill>
              </a:rPr>
              <a:t> for avoid casualties or bigger lost</a:t>
            </a:r>
            <a:endParaRPr/>
          </a:p>
          <a:p>
            <a:pPr indent="0" lvl="0" marL="0" marR="0" rtl="0" algn="l">
              <a:lnSpc>
                <a:spcPct val="100000"/>
              </a:lnSpc>
              <a:spcBef>
                <a:spcPts val="1400"/>
              </a:spcBef>
              <a:spcAft>
                <a:spcPts val="0"/>
              </a:spcAft>
              <a:buNone/>
            </a:pPr>
            <a:r>
              <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pic>
        <p:nvPicPr>
          <p:cNvPr id="364" name="Google Shape;364;p51"/>
          <p:cNvPicPr preferRelativeResize="0"/>
          <p:nvPr/>
        </p:nvPicPr>
        <p:blipFill>
          <a:blip r:embed="rId5">
            <a:alphaModFix/>
          </a:blip>
          <a:stretch>
            <a:fillRect/>
          </a:stretch>
        </p:blipFill>
        <p:spPr>
          <a:xfrm>
            <a:off x="5348769" y="2736525"/>
            <a:ext cx="3523481" cy="2514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5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2500">
                <a:solidFill>
                  <a:srgbClr val="0B49CB"/>
                </a:solidFill>
                <a:highlight>
                  <a:srgbClr val="FFFFFF"/>
                </a:highlight>
              </a:rPr>
              <a:t>Pie chart showing the success percentage achieved by each launch site</a:t>
            </a:r>
            <a:endParaRPr/>
          </a:p>
        </p:txBody>
      </p:sp>
      <p:pic>
        <p:nvPicPr>
          <p:cNvPr id="376" name="Google Shape;376;p53"/>
          <p:cNvPicPr preferRelativeResize="0"/>
          <p:nvPr/>
        </p:nvPicPr>
        <p:blipFill>
          <a:blip r:embed="rId4">
            <a:alphaModFix/>
          </a:blip>
          <a:stretch>
            <a:fillRect/>
          </a:stretch>
        </p:blipFill>
        <p:spPr>
          <a:xfrm>
            <a:off x="352713" y="1251003"/>
            <a:ext cx="11350174" cy="477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789616" y="1469083"/>
            <a:ext cx="10736960" cy="189830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3000"/>
              <a:buFont typeface="Arial"/>
              <a:buChar char="•"/>
            </a:pPr>
            <a:r>
              <a:rPr lang="en-US" sz="3000">
                <a:solidFill>
                  <a:srgbClr val="292929"/>
                </a:solidFill>
                <a:latin typeface="Arial"/>
                <a:ea typeface="Arial"/>
                <a:cs typeface="Arial"/>
                <a:sym typeface="Arial"/>
              </a:rPr>
              <a:t>Project background and context</a:t>
            </a:r>
            <a:endParaRPr/>
          </a:p>
          <a:p>
            <a:pPr indent="-228600" lvl="0" marL="228600" marR="0" rtl="0" algn="l">
              <a:lnSpc>
                <a:spcPct val="90000"/>
              </a:lnSpc>
              <a:spcBef>
                <a:spcPts val="1400"/>
              </a:spcBef>
              <a:spcAft>
                <a:spcPts val="0"/>
              </a:spcAft>
              <a:buClr>
                <a:srgbClr val="575757"/>
              </a:buClr>
              <a:buSzPts val="2200"/>
              <a:buFont typeface="Arial"/>
              <a:buNone/>
            </a:pPr>
            <a:r>
              <a:rPr lang="en-US" sz="2200">
                <a:solidFill>
                  <a:srgbClr val="575757"/>
                </a:solidFill>
                <a:latin typeface="Arial"/>
                <a:ea typeface="Arial"/>
                <a:cs typeface="Arial"/>
                <a:sym typeface="Arial"/>
              </a:rPr>
              <a:t>  </a:t>
            </a:r>
            <a:r>
              <a:rPr lang="en-US" sz="1800">
                <a:solidFill>
                  <a:srgbClr val="575757"/>
                </a:solidFill>
                <a:latin typeface="Arial"/>
                <a:ea typeface="Arial"/>
                <a:cs typeface="Arial"/>
                <a:sym typeface="Arial"/>
              </a:rPr>
              <a:t> </a:t>
            </a:r>
            <a:r>
              <a:rPr lang="en-US" sz="2400">
                <a:solidFill>
                  <a:srgbClr val="575757"/>
                </a:solidFill>
                <a:latin typeface="Arial"/>
                <a:ea typeface="Arial"/>
                <a:cs typeface="Arial"/>
                <a:sym typeface="Arial"/>
              </a:rPr>
              <a:t> -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a:t>
            </a:r>
            <a:endParaRPr/>
          </a:p>
          <a:p>
            <a:pPr indent="-228600" lvl="0" marL="228600" marR="0" rtl="0" algn="l">
              <a:lnSpc>
                <a:spcPct val="90000"/>
              </a:lnSpc>
              <a:spcBef>
                <a:spcPts val="1400"/>
              </a:spcBef>
              <a:spcAft>
                <a:spcPts val="0"/>
              </a:spcAft>
              <a:buClr>
                <a:srgbClr val="575757"/>
              </a:buClr>
              <a:buSzPts val="2400"/>
              <a:buFont typeface="Arial"/>
              <a:buNone/>
            </a:pPr>
            <a:r>
              <a:t/>
            </a:r>
            <a:endParaRPr sz="2400">
              <a:solidFill>
                <a:srgbClr val="575757"/>
              </a:solidFill>
              <a:latin typeface="Arial"/>
              <a:ea typeface="Arial"/>
              <a:cs typeface="Arial"/>
              <a:sym typeface="Arial"/>
            </a:endParaRPr>
          </a:p>
          <a:p>
            <a:pPr indent="-228600" lvl="0" marL="228600" marR="0" rtl="0" algn="l">
              <a:lnSpc>
                <a:spcPct val="90000"/>
              </a:lnSpc>
              <a:spcBef>
                <a:spcPts val="1400"/>
              </a:spcBef>
              <a:spcAft>
                <a:spcPts val="0"/>
              </a:spcAft>
              <a:buClr>
                <a:srgbClr val="292929"/>
              </a:buClr>
              <a:buSzPts val="3000"/>
              <a:buFont typeface="Arial"/>
              <a:buChar char="•"/>
            </a:pPr>
            <a:r>
              <a:rPr lang="en-US" sz="3000">
                <a:solidFill>
                  <a:srgbClr val="292929"/>
                </a:solidFill>
                <a:latin typeface="Arial"/>
                <a:ea typeface="Arial"/>
                <a:cs typeface="Arial"/>
                <a:sym typeface="Arial"/>
              </a:rPr>
              <a:t>Problems you want to find answers</a:t>
            </a:r>
            <a:endParaRPr/>
          </a:p>
          <a:p>
            <a:pPr indent="-228600" lvl="0" marL="228600" marR="0" rtl="0" algn="l">
              <a:lnSpc>
                <a:spcPct val="90000"/>
              </a:lnSpc>
              <a:spcBef>
                <a:spcPts val="1400"/>
              </a:spcBef>
              <a:spcAft>
                <a:spcPts val="0"/>
              </a:spcAft>
              <a:buClr>
                <a:srgbClr val="575757"/>
              </a:buClr>
              <a:buSzPts val="2400"/>
              <a:buFont typeface="Arial"/>
              <a:buNone/>
            </a:pPr>
            <a:r>
              <a:rPr lang="en-US" sz="2400">
                <a:solidFill>
                  <a:srgbClr val="575757"/>
                </a:solidFill>
                <a:latin typeface="Arial"/>
                <a:ea typeface="Arial"/>
                <a:cs typeface="Arial"/>
                <a:sym typeface="Arial"/>
              </a:rPr>
              <a:t>    -Factors for a successfully landing</a:t>
            </a:r>
            <a:endParaRPr/>
          </a:p>
          <a:p>
            <a:pPr indent="-228600" lvl="0" marL="228600" marR="0" rtl="0" algn="l">
              <a:lnSpc>
                <a:spcPct val="90000"/>
              </a:lnSpc>
              <a:spcBef>
                <a:spcPts val="1400"/>
              </a:spcBef>
              <a:spcAft>
                <a:spcPts val="0"/>
              </a:spcAft>
              <a:buClr>
                <a:srgbClr val="575757"/>
              </a:buClr>
              <a:buSzPts val="2400"/>
              <a:buFont typeface="Arial"/>
              <a:buNone/>
            </a:pPr>
            <a:r>
              <a:rPr lang="en-US" sz="2400">
                <a:solidFill>
                  <a:srgbClr val="575757"/>
                </a:solidFill>
                <a:latin typeface="Arial"/>
                <a:ea typeface="Arial"/>
                <a:cs typeface="Arial"/>
                <a:sym typeface="Arial"/>
              </a:rPr>
              <a:t>    -Various factors that can change the course of the landings</a:t>
            </a:r>
            <a:endParaRPr/>
          </a:p>
          <a:p>
            <a:pPr indent="-228600" lvl="0" marL="228600" marR="0" rtl="0" algn="l">
              <a:lnSpc>
                <a:spcPct val="90000"/>
              </a:lnSpc>
              <a:spcBef>
                <a:spcPts val="1400"/>
              </a:spcBef>
              <a:spcAft>
                <a:spcPts val="0"/>
              </a:spcAft>
              <a:buClr>
                <a:srgbClr val="575757"/>
              </a:buClr>
              <a:buSzPts val="2400"/>
              <a:buFont typeface="Arial"/>
              <a:buNone/>
            </a:pPr>
            <a:r>
              <a:rPr lang="en-US" sz="2400">
                <a:solidFill>
                  <a:srgbClr val="575757"/>
                </a:solidFill>
                <a:latin typeface="Arial"/>
                <a:ea typeface="Arial"/>
                <a:cs typeface="Arial"/>
                <a:sym typeface="Arial"/>
              </a:rPr>
              <a:t>    -How we can minimize fails or predict successful landings </a:t>
            </a:r>
            <a:endParaRPr/>
          </a:p>
          <a:p>
            <a:pPr indent="-228600" lvl="0" marL="228600" marR="0" rtl="0" algn="l">
              <a:lnSpc>
                <a:spcPct val="90000"/>
              </a:lnSpc>
              <a:spcBef>
                <a:spcPts val="1400"/>
              </a:spcBef>
              <a:spcAft>
                <a:spcPts val="0"/>
              </a:spcAft>
              <a:buClr>
                <a:srgbClr val="575757"/>
              </a:buClr>
              <a:buSzPts val="2400"/>
              <a:buFont typeface="Arial"/>
              <a:buNone/>
            </a:pPr>
            <a:r>
              <a:t/>
            </a:r>
            <a:endParaRPr sz="2400">
              <a:solidFill>
                <a:srgbClr val="575757"/>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4000"/>
              <a:buFont typeface="Arial"/>
              <a:buNone/>
            </a:pPr>
            <a:r>
              <a:rPr lang="en-US" sz="2500">
                <a:solidFill>
                  <a:srgbClr val="0B49CB"/>
                </a:solidFill>
                <a:highlight>
                  <a:srgbClr val="FFFFFF"/>
                </a:highlight>
              </a:rPr>
              <a:t>Pie chart showing the Launch site with the highest launch success ratio</a:t>
            </a:r>
            <a:endParaRPr/>
          </a:p>
        </p:txBody>
      </p:sp>
      <p:pic>
        <p:nvPicPr>
          <p:cNvPr id="383" name="Google Shape;383;p54"/>
          <p:cNvPicPr preferRelativeResize="0"/>
          <p:nvPr/>
        </p:nvPicPr>
        <p:blipFill>
          <a:blip r:embed="rId4">
            <a:alphaModFix/>
          </a:blip>
          <a:stretch>
            <a:fillRect/>
          </a:stretch>
        </p:blipFill>
        <p:spPr>
          <a:xfrm>
            <a:off x="1306050" y="1466475"/>
            <a:ext cx="9443493" cy="47854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9" name="Google Shape;389;p55"/>
          <p:cNvSpPr txBox="1"/>
          <p:nvPr>
            <p:ph idx="1" type="body"/>
          </p:nvPr>
        </p:nvSpPr>
        <p:spPr>
          <a:xfrm>
            <a:off x="770011" y="1825625"/>
            <a:ext cx="10414662"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Replace &lt;Dashboard screenshot 3&gt; title with an appropriate title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screenshots of Payload vs. Launch Outcome scatter plot for all sites, with different payload selected in the range slider</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Explain the important elements and findings on the screenshot, such as which payload range or booster version have the largest success rate, etc.</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90" name="Google Shape;390;p5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85000" lnSpcReduction="20000"/>
          </a:bodyPr>
          <a:lstStyle/>
          <a:p>
            <a:pPr indent="0" lvl="0" marL="0" marR="0" rtl="0" algn="l">
              <a:lnSpc>
                <a:spcPct val="90000"/>
              </a:lnSpc>
              <a:spcBef>
                <a:spcPts val="0"/>
              </a:spcBef>
              <a:spcAft>
                <a:spcPts val="0"/>
              </a:spcAft>
              <a:buClr>
                <a:srgbClr val="0B49CB"/>
              </a:buClr>
              <a:buSzPct val="160000"/>
              <a:buFont typeface="Arial"/>
              <a:buNone/>
            </a:pPr>
            <a:r>
              <a:rPr lang="en-US" sz="2500">
                <a:solidFill>
                  <a:srgbClr val="0B49CB"/>
                </a:solidFill>
                <a:highlight>
                  <a:srgbClr val="FFFFFF"/>
                </a:highlight>
              </a:rPr>
              <a:t>Scatter plot of Payload vs Launch Outcome for all sites, with different payload selected in the range slider</a:t>
            </a:r>
            <a:endParaRPr/>
          </a:p>
        </p:txBody>
      </p:sp>
      <p:pic>
        <p:nvPicPr>
          <p:cNvPr id="391" name="Google Shape;391;p55"/>
          <p:cNvPicPr preferRelativeResize="0"/>
          <p:nvPr/>
        </p:nvPicPr>
        <p:blipFill>
          <a:blip r:embed="rId4">
            <a:alphaModFix/>
          </a:blip>
          <a:stretch>
            <a:fillRect/>
          </a:stretch>
        </p:blipFill>
        <p:spPr>
          <a:xfrm>
            <a:off x="634023" y="1528778"/>
            <a:ext cx="10787553" cy="4648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56"/>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57"/>
          <p:cNvSpPr txBox="1"/>
          <p:nvPr>
            <p:ph idx="1" type="body"/>
          </p:nvPr>
        </p:nvSpPr>
        <p:spPr>
          <a:xfrm>
            <a:off x="732490" y="1523250"/>
            <a:ext cx="10590600" cy="38115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The decision tree classifier is the model with the highest classification accuracy</a:t>
            </a:r>
            <a:endParaRPr/>
          </a:p>
        </p:txBody>
      </p:sp>
      <p:sp>
        <p:nvSpPr>
          <p:cNvPr id="403" name="Google Shape;403;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4" name="Google Shape;404;p57"/>
          <p:cNvPicPr preferRelativeResize="0"/>
          <p:nvPr/>
        </p:nvPicPr>
        <p:blipFill>
          <a:blip r:embed="rId4">
            <a:alphaModFix/>
          </a:blip>
          <a:stretch>
            <a:fillRect/>
          </a:stretch>
        </p:blipFill>
        <p:spPr>
          <a:xfrm>
            <a:off x="81025" y="2645300"/>
            <a:ext cx="11893551" cy="3380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58"/>
          <p:cNvSpPr txBox="1"/>
          <p:nvPr>
            <p:ph idx="1" type="body"/>
          </p:nvPr>
        </p:nvSpPr>
        <p:spPr>
          <a:xfrm>
            <a:off x="454250" y="1523250"/>
            <a:ext cx="11612100" cy="3811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The confusion matrix for the decision tree classifier shows that the classifier can distinguish between the different classes. The major problem is the false positives. i.e., unsuccessful landing marked as successful landing by the classifier.</a:t>
            </a:r>
            <a:endParaRPr sz="2200">
              <a:solidFill>
                <a:srgbClr val="292929"/>
              </a:solidFill>
            </a:endParaRPr>
          </a:p>
        </p:txBody>
      </p:sp>
      <p:sp>
        <p:nvSpPr>
          <p:cNvPr id="411" name="Google Shape;411;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2" name="Google Shape;412;p58"/>
          <p:cNvPicPr preferRelativeResize="0"/>
          <p:nvPr/>
        </p:nvPicPr>
        <p:blipFill>
          <a:blip r:embed="rId4">
            <a:alphaModFix/>
          </a:blip>
          <a:stretch>
            <a:fillRect/>
          </a:stretch>
        </p:blipFill>
        <p:spPr>
          <a:xfrm>
            <a:off x="3628813" y="2717272"/>
            <a:ext cx="4797976" cy="414072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p59"/>
          <p:cNvSpPr txBox="1"/>
          <p:nvPr>
            <p:ph idx="1" type="body"/>
          </p:nvPr>
        </p:nvSpPr>
        <p:spPr>
          <a:xfrm>
            <a:off x="769992" y="1875050"/>
            <a:ext cx="10137600" cy="43512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conclude that:  </a:t>
            </a:r>
            <a:endParaRPr sz="2200">
              <a:solidFill>
                <a:srgbClr val="292929"/>
              </a:solidFill>
              <a:latin typeface="Arial"/>
              <a:ea typeface="Arial"/>
              <a:cs typeface="Arial"/>
              <a:sym typeface="Aria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 </a:t>
            </a:r>
            <a:endParaRPr sz="2200">
              <a:solidFill>
                <a:srgbClr val="292929"/>
              </a:solidFill>
              <a:latin typeface="Arial"/>
              <a:ea typeface="Arial"/>
              <a:cs typeface="Arial"/>
              <a:sym typeface="Aria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Launch success rate started to increase in 2013 till 2020. </a:t>
            </a:r>
            <a:endParaRPr sz="2200">
              <a:solidFill>
                <a:srgbClr val="292929"/>
              </a:solidFil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ES-L1, GEO, HEO, SSO, VLEO had the most success rate. </a:t>
            </a:r>
            <a:endParaRPr sz="2200">
              <a:solidFill>
                <a:srgbClr val="292929"/>
              </a:solidFill>
              <a:latin typeface="Arial"/>
              <a:ea typeface="Arial"/>
              <a:cs typeface="Arial"/>
              <a:sym typeface="Aria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  </a:t>
            </a:r>
            <a:endParaRPr sz="2200">
              <a:solidFill>
                <a:srgbClr val="292929"/>
              </a:solidFill>
              <a:latin typeface="Arial"/>
              <a:ea typeface="Arial"/>
              <a:cs typeface="Arial"/>
              <a:sym typeface="Arial"/>
            </a:endParaRPr>
          </a:p>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 </a:t>
            </a:r>
            <a:endParaRPr/>
          </a:p>
        </p:txBody>
      </p:sp>
      <p:sp>
        <p:nvSpPr>
          <p:cNvPr id="419" name="Google Shape;419;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 was collected via SpaceX API and API </a:t>
            </a:r>
            <a:r>
              <a:rPr lang="en-US" sz="7600">
                <a:solidFill>
                  <a:srgbClr val="757070"/>
                </a:solidFill>
              </a:rPr>
              <a:t>Web Scraping</a:t>
            </a:r>
            <a:r>
              <a:rPr b="0" i="0" lang="en-US" sz="7600" u="none" cap="none" strike="noStrike">
                <a:solidFill>
                  <a:srgbClr val="757070"/>
                </a:solidFill>
                <a:latin typeface="Arial"/>
                <a:ea typeface="Arial"/>
                <a:cs typeface="Arial"/>
                <a:sym typeface="Arial"/>
              </a:rPr>
              <a:t> from Wikipedia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Transform data into a more useful format to analysis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A8A7A7"/>
                </a:solidFill>
                <a:latin typeface="Arial"/>
                <a:ea typeface="Arial"/>
                <a:cs typeface="Arial"/>
                <a:sym typeface="Arial"/>
              </a:rPr>
              <a:t>Categorize data based on historical information</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770011" y="1825625"/>
            <a:ext cx="10515600"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was collected on methods commonly used on methods to us to be able to answer research questions, test hypotheses, and evaluate outcomes</a:t>
            </a:r>
            <a:endParaRPr/>
          </a:p>
          <a:p>
            <a:pPr indent="-228600" lvl="0" marL="228600" marR="0" rtl="0" algn="l">
              <a:lnSpc>
                <a:spcPct val="100000"/>
              </a:lnSpc>
              <a:spcBef>
                <a:spcPts val="1400"/>
              </a:spcBef>
              <a:spcAft>
                <a:spcPts val="0"/>
              </a:spcAft>
              <a:buClr>
                <a:srgbClr val="575757"/>
              </a:buClr>
              <a:buSzPts val="2200"/>
              <a:buFont typeface="Arial"/>
              <a:buChar char="•"/>
            </a:pPr>
            <a:r>
              <a:rPr b="0" i="0" lang="en-US" sz="2200" u="none" cap="none" strike="noStrike">
                <a:solidFill>
                  <a:srgbClr val="575757"/>
                </a:solidFill>
                <a:latin typeface="Arial"/>
                <a:ea typeface="Arial"/>
                <a:cs typeface="Arial"/>
                <a:sym typeface="Arial"/>
              </a:rPr>
              <a:t>Data collection was made via SpaceX API</a:t>
            </a:r>
            <a:endParaRPr/>
          </a:p>
          <a:p>
            <a:pPr indent="-228600" lvl="0" marL="228600" marR="0" rtl="0" algn="l">
              <a:lnSpc>
                <a:spcPct val="100000"/>
              </a:lnSpc>
              <a:spcBef>
                <a:spcPts val="1400"/>
              </a:spcBef>
              <a:spcAft>
                <a:spcPts val="0"/>
              </a:spcAft>
              <a:buClr>
                <a:srgbClr val="575757"/>
              </a:buClr>
              <a:buSzPts val="2200"/>
              <a:buFont typeface="Arial"/>
              <a:buChar char="•"/>
            </a:pPr>
            <a:r>
              <a:rPr b="0" i="0" lang="en-US" sz="2200" u="none" cap="none" strike="noStrike">
                <a:solidFill>
                  <a:srgbClr val="575757"/>
                </a:solidFill>
                <a:latin typeface="Arial"/>
                <a:ea typeface="Arial"/>
                <a:cs typeface="Arial"/>
                <a:sym typeface="Arial"/>
              </a:rPr>
              <a:t>We turn the data collected to the API (Json file) to a DataFrame on Pandas for better EDA</a:t>
            </a:r>
            <a:endParaRPr/>
          </a:p>
          <a:p>
            <a:pPr indent="-228600" lvl="0" marL="228600" marR="0" rtl="0" algn="l">
              <a:lnSpc>
                <a:spcPct val="100000"/>
              </a:lnSpc>
              <a:spcBef>
                <a:spcPts val="1400"/>
              </a:spcBef>
              <a:spcAft>
                <a:spcPts val="0"/>
              </a:spcAft>
              <a:buClr>
                <a:srgbClr val="575757"/>
              </a:buClr>
              <a:buSzPts val="2200"/>
              <a:buFont typeface="Arial"/>
              <a:buChar char="•"/>
            </a:pPr>
            <a:r>
              <a:rPr b="0" i="0" lang="en-US" sz="2200" u="none" cap="none" strike="noStrike">
                <a:solidFill>
                  <a:srgbClr val="575757"/>
                </a:solidFill>
                <a:latin typeface="Arial"/>
                <a:ea typeface="Arial"/>
                <a:cs typeface="Arial"/>
                <a:sym typeface="Arial"/>
              </a:rPr>
              <a:t>Webscrapring from wikipedia for us to be able to collect meaningful information with </a:t>
            </a:r>
            <a:r>
              <a:rPr lang="en-US" sz="2200">
                <a:solidFill>
                  <a:srgbClr val="575757"/>
                </a:solidFill>
              </a:rPr>
              <a:t>BeautifulSoup</a:t>
            </a:r>
            <a:endParaRPr/>
          </a:p>
          <a:p>
            <a:pPr indent="-228600" lvl="0" marL="228600" marR="0" rtl="0" algn="l">
              <a:lnSpc>
                <a:spcPct val="100000"/>
              </a:lnSpc>
              <a:spcBef>
                <a:spcPts val="1400"/>
              </a:spcBef>
              <a:spcAft>
                <a:spcPts val="0"/>
              </a:spcAft>
              <a:buClr>
                <a:srgbClr val="575757"/>
              </a:buClr>
              <a:buSzPts val="2200"/>
              <a:buFont typeface="Arial"/>
              <a:buChar char="•"/>
            </a:pPr>
            <a:r>
              <a:rPr b="0" i="0" lang="en-US" sz="2200" u="none" cap="none" strike="noStrike">
                <a:solidFill>
                  <a:srgbClr val="575757"/>
                </a:solidFill>
                <a:latin typeface="Arial"/>
                <a:ea typeface="Arial"/>
                <a:cs typeface="Arial"/>
                <a:sym typeface="Arial"/>
              </a:rPr>
              <a:t>Clean our data and remove empty values or columns not necessary for the EDA</a:t>
            </a:r>
            <a:endParaRPr/>
          </a:p>
          <a:p>
            <a:pPr indent="-228600" lvl="0" marL="228600" marR="0" rtl="0" algn="l">
              <a:lnSpc>
                <a:spcPct val="100000"/>
              </a:lnSpc>
              <a:spcBef>
                <a:spcPts val="1400"/>
              </a:spcBef>
              <a:spcAft>
                <a:spcPts val="0"/>
              </a:spcAft>
              <a:buClr>
                <a:srgbClr val="575757"/>
              </a:buClr>
              <a:buSzPts val="2200"/>
              <a:buFont typeface="Arial"/>
              <a:buChar char="•"/>
            </a:pPr>
            <a:r>
              <a:rPr b="0" i="0" lang="en-US" sz="2200" u="none" cap="none" strike="noStrike">
                <a:solidFill>
                  <a:srgbClr val="575757"/>
                </a:solidFill>
                <a:latin typeface="Arial"/>
                <a:ea typeface="Arial"/>
                <a:cs typeface="Arial"/>
                <a:sym typeface="Arial"/>
              </a:rPr>
              <a:t>Convert the scrap data to a DataFrame for better analysis</a:t>
            </a:r>
            <a:endParaRPr/>
          </a:p>
          <a:p>
            <a:pPr indent="-88900" lvl="0" marL="228600" marR="0" rtl="0" algn="l">
              <a:lnSpc>
                <a:spcPct val="100000"/>
              </a:lnSpc>
              <a:spcBef>
                <a:spcPts val="1400"/>
              </a:spcBef>
              <a:spcAft>
                <a:spcPts val="0"/>
              </a:spcAft>
              <a:buClr>
                <a:schemeClr val="dk1"/>
              </a:buClr>
              <a:buSzPts val="2200"/>
              <a:buFont typeface="Arial"/>
              <a:buNone/>
            </a:pPr>
            <a:r>
              <a:t/>
            </a:r>
            <a:endParaRPr b="0" i="0" sz="2200" u="none" cap="none" strike="noStrike">
              <a:solidFill>
                <a:srgbClr val="575757"/>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0" name="Google Shape;1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We us the SpaceX API to collected the data, an normalize json file and remove the empty cells with data that we can work with and apply format.</a:t>
            </a:r>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Add the GitHub URL of the completed SpaceX API calls notebook </a:t>
            </a:r>
            <a:r>
              <a:rPr b="0" i="0" lang="en-US" sz="2200" u="none" cap="none" strike="noStrike">
                <a:solidFill>
                  <a:srgbClr val="1C7DDB"/>
                </a:solidFill>
                <a:latin typeface="Arial"/>
                <a:ea typeface="Arial"/>
                <a:cs typeface="Arial"/>
                <a:sym typeface="Arial"/>
              </a:rPr>
              <a:t>(must include completed code cell and outcome cell), </a:t>
            </a:r>
            <a:r>
              <a:rPr b="0" i="0" lang="en-US" sz="2200" u="none" cap="none" strike="noStrike">
                <a:solidFill>
                  <a:srgbClr val="292929"/>
                </a:solidFill>
                <a:latin typeface="Arial"/>
                <a:ea typeface="Arial"/>
                <a:cs typeface="Arial"/>
                <a:sym typeface="Arial"/>
              </a:rPr>
              <a:t>as an external reference and peer-review purpose</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7" name="Google Shape;137;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22"/>
          <p:cNvPicPr preferRelativeResize="0"/>
          <p:nvPr/>
        </p:nvPicPr>
        <p:blipFill>
          <a:blip r:embed="rId4">
            <a:alphaModFix/>
          </a:blip>
          <a:stretch>
            <a:fillRect/>
          </a:stretch>
        </p:blipFill>
        <p:spPr>
          <a:xfrm>
            <a:off x="5461000" y="1819526"/>
            <a:ext cx="6338083" cy="3494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23"/>
          <p:cNvSpPr txBox="1"/>
          <p:nvPr>
            <p:ph idx="1" type="body"/>
          </p:nvPr>
        </p:nvSpPr>
        <p:spPr>
          <a:xfrm>
            <a:off x="638636" y="1780463"/>
            <a:ext cx="3932100" cy="38115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We have apply WebScrapping with </a:t>
            </a:r>
            <a:r>
              <a:rPr lang="en-US" sz="2200">
                <a:solidFill>
                  <a:srgbClr val="292929"/>
                </a:solidFill>
              </a:rPr>
              <a:t>BeautifulSoup</a:t>
            </a:r>
            <a:r>
              <a:rPr lang="en-US" sz="2200">
                <a:solidFill>
                  <a:srgbClr val="292929"/>
                </a:solidFill>
              </a:rPr>
              <a:t> to Wikipedia.</a:t>
            </a:r>
            <a:endParaRPr sz="2200">
              <a:solidFill>
                <a:srgbClr val="292929"/>
              </a:solidFill>
            </a:endParaRPr>
          </a:p>
          <a:p>
            <a:pPr indent="-228600" lvl="0" marL="228600" marR="0" rtl="0" algn="l">
              <a:lnSpc>
                <a:spcPct val="100000"/>
              </a:lnSpc>
              <a:spcBef>
                <a:spcPts val="0"/>
              </a:spcBef>
              <a:spcAft>
                <a:spcPts val="0"/>
              </a:spcAft>
              <a:buClr>
                <a:srgbClr val="292929"/>
              </a:buClr>
              <a:buSzPts val="2200"/>
              <a:buChar char="•"/>
            </a:pPr>
            <a:r>
              <a:rPr lang="en-US" sz="2200">
                <a:solidFill>
                  <a:srgbClr val="292929"/>
                </a:solidFill>
              </a:rPr>
              <a:t>Converted to Pandas DataFrame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Add the GitHub URL of the completed web scraping notebook, as an external reference and peer-review purpose</a:t>
            </a:r>
            <a:endParaRPr/>
          </a:p>
        </p:txBody>
      </p:sp>
      <p:sp>
        <p:nvSpPr>
          <p:cNvPr id="145" name="Google Shape;145;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7" name="Google Shape;147;p23"/>
          <p:cNvPicPr preferRelativeResize="0"/>
          <p:nvPr/>
        </p:nvPicPr>
        <p:blipFill>
          <a:blip r:embed="rId4">
            <a:alphaModFix/>
          </a:blip>
          <a:stretch>
            <a:fillRect/>
          </a:stretch>
        </p:blipFill>
        <p:spPr>
          <a:xfrm>
            <a:off x="4797953" y="1600500"/>
            <a:ext cx="6487651" cy="48858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